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Roboto" panose="020B0604020202020204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Raleway" panose="020B0604020202020204" charset="0"/>
      <p:regular r:id="rId27"/>
      <p:bold r:id="rId28"/>
      <p:italic r:id="rId29"/>
      <p:boldItalic r:id="rId30"/>
    </p:embeddedFont>
    <p:embeddedFont>
      <p:font typeface="Lato" panose="020B0604020202020204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5" roundtripDataSignature="AMtx7miPW4qqhYZYy7tURPXx8U51kf4h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838643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01054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3" name="Google Shape;19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54946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2" name="Google Shape;20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18531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06548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c8d6030904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1" name="Google Shape;221;gc8d6030904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6558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" name="Google Shape;23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50700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c900d72ef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gc900d72ef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7790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0" name="Google Shape;250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36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5941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3937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7508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1" name="Google Shape;16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6352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23646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44666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3602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1011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6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" name="Google Shape;103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4" name="Google Shape;104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Google Shape;106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p2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4" name="Google Shape;114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" name="Google Shape;116;p2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2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" name="Google Shape;126;p29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9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2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1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9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49" t="12064" r="54351" b="26445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9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" name="Google Shape;34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20"/>
          <p:cNvPicPr preferRelativeResize="0"/>
          <p:nvPr/>
        </p:nvPicPr>
        <p:blipFill rotWithShape="1">
          <a:blip r:embed="rId2">
            <a:alphaModFix/>
          </a:blip>
          <a:srcRect l="31882" t="8095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20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" name="Google Shape;44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" name="Google Shape;47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0" name="Google Shape;50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2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55" name="Google Shape;55;p21"/>
          <p:cNvGrpSpPr/>
          <p:nvPr/>
        </p:nvGrpSpPr>
        <p:grpSpPr>
          <a:xfrm>
            <a:off x="781242" y="1940956"/>
            <a:ext cx="745763" cy="45826"/>
            <a:chOff x="4580561" y="2589004"/>
            <a:chExt cx="1064464" cy="25200"/>
          </a:xfrm>
        </p:grpSpPr>
        <p:sp>
          <p:nvSpPr>
            <p:cNvPr id="56" name="Google Shape;56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" name="Google Shape;58;p2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22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2" name="Google Shape;62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22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9" name="Google Shape;69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" name="Google Shape;70;p2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Google Shape;71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" name="Google Shape;73;p2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" name="Google Shape;74;p2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75" name="Google Shape;75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3" name="Google Shape;83;p23" descr="Component Detail"/>
          <p:cNvPicPr preferRelativeResize="0"/>
          <p:nvPr/>
        </p:nvPicPr>
        <p:blipFill rotWithShape="1">
          <a:blip r:embed="rId2">
            <a:alphaModFix/>
          </a:blip>
          <a:srcRect b="25075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2745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" name="Google Shape;85;p23"/>
          <p:cNvGrpSpPr/>
          <p:nvPr/>
        </p:nvGrpSpPr>
        <p:grpSpPr>
          <a:xfrm>
            <a:off x="7666681" y="2077877"/>
            <a:ext cx="1148179" cy="2282763"/>
            <a:chOff x="7666681" y="2077877"/>
            <a:chExt cx="1148179" cy="2282763"/>
          </a:xfrm>
        </p:grpSpPr>
        <p:grpSp>
          <p:nvGrpSpPr>
            <p:cNvPr id="86" name="Google Shape;86;p23"/>
            <p:cNvGrpSpPr/>
            <p:nvPr/>
          </p:nvGrpSpPr>
          <p:grpSpPr>
            <a:xfrm>
              <a:off x="7666681" y="2077877"/>
              <a:ext cx="1148179" cy="2282763"/>
              <a:chOff x="3983627" y="1676395"/>
              <a:chExt cx="1449538" cy="2881913"/>
            </a:xfrm>
          </p:grpSpPr>
          <p:sp>
            <p:nvSpPr>
              <p:cNvPr id="87" name="Google Shape;87;p2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2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2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90" name="Google Shape;90;p2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2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2745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2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Google Shape;95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" name="Google Shape;97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9" name="Google Shape;99;p24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QqClD5FSDoUDjlWeS2jxgCt4cY0iqu-t/view?usp=sharin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rive.google.com/file/d/12fE_F91U8fEfBpe6nONrK-nLlwgdFxev/view?usp=shari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rive.google.com/file/d/1pgxiegqPqE2Nkx93yFyH9J10EbBlsHIA/view?usp=sharing" TargetMode="External"/><Relationship Id="rId5" Type="http://schemas.openxmlformats.org/officeDocument/2006/relationships/hyperlink" Target="https://balsamiq.cloud/s5zptm7/p3ig8ll/r7932" TargetMode="Externa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f112eRQ3aNEg5qpMbGJ6-_Kqslp-8S8T/view?usp=shari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7QyMAk_wWiepiDG_LXc6hFeRp7623T7C/view?usp=sharing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rive.google.com/file/d/1X4fwbWAM27XzXyVXdDWhVWp7I84h_Bxc/view?usp=sharing" TargetMode="External"/><Relationship Id="rId4" Type="http://schemas.openxmlformats.org/officeDocument/2006/relationships/hyperlink" Target="https://trello.com/b/sdLcKBZK/connectpet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Mnk8S718xQ36Nmu-7yQFkTFwTVmYXjco/view?usp=shari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1.xml"/><Relationship Id="rId5" Type="http://schemas.openxmlformats.org/officeDocument/2006/relationships/slide" Target="slide7.xml"/><Relationship Id="rId4" Type="http://schemas.openxmlformats.org/officeDocument/2006/relationships/slide" Target="slide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com/app/board/o9J_lXtfy3Y=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Kdf-0eiwkGWowdLt0qjCBEP6S48RzYuG/view?usp=shari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ocs.google.com/document/d/1wffYH53YteGWQNLhUAwXtYZokRbdw0m7/edi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ndomo.com/ru/mindmap/connectpet-a13873dd014e4017904328afbd1f886f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79082" y="1611030"/>
            <a:ext cx="3827050" cy="2019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" descr="Open Chromebook laptop computer"/>
          <p:cNvPicPr preferRelativeResize="0"/>
          <p:nvPr/>
        </p:nvPicPr>
        <p:blipFill rotWithShape="1">
          <a:blip r:embed="rId4">
            <a:alphaModFix/>
          </a:blip>
          <a:srcRect r="3343"/>
          <a:stretch/>
        </p:blipFill>
        <p:spPr>
          <a:xfrm>
            <a:off x="45720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"/>
          <p:cNvSpPr txBox="1">
            <a:spLocks noGrp="1"/>
          </p:cNvSpPr>
          <p:nvPr>
            <p:ph type="ctrTitle"/>
          </p:nvPr>
        </p:nvSpPr>
        <p:spPr>
          <a:xfrm>
            <a:off x="779802" y="421212"/>
            <a:ext cx="3281210" cy="53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Connect.Pet</a:t>
            </a:r>
            <a:endParaRPr/>
          </a:p>
        </p:txBody>
      </p:sp>
      <p:sp>
        <p:nvSpPr>
          <p:cNvPr id="136" name="Google Shape;136;p1"/>
          <p:cNvSpPr txBox="1">
            <a:spLocks noGrp="1"/>
          </p:cNvSpPr>
          <p:nvPr>
            <p:ph type="subTitle" idx="1"/>
          </p:nvPr>
        </p:nvSpPr>
        <p:spPr>
          <a:xfrm>
            <a:off x="779802" y="1399749"/>
            <a:ext cx="3447600" cy="2230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3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Платформа с обширной базой породистых домашних питомцев со всей страны с фотографиями,  характеристиками и документами животного, где владельцы животного регистрируются на сайте, внося все характеристики, награды и сертификаты своего питомца, и выбирают параметры желаемой пары для него.</a:t>
            </a:r>
            <a:endParaRPr sz="13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17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652454" y="4659406"/>
            <a:ext cx="484094" cy="4840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"/>
          <p:cNvSpPr txBox="1"/>
          <p:nvPr/>
        </p:nvSpPr>
        <p:spPr>
          <a:xfrm>
            <a:off x="7452" y="4343100"/>
            <a:ext cx="15447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i="0" u="none" strike="noStrike" cap="none">
                <a:solidFill>
                  <a:srgbClr val="4D87E4"/>
                </a:solidFill>
                <a:latin typeface="Arial"/>
                <a:ea typeface="Arial"/>
                <a:cs typeface="Arial"/>
                <a:sym typeface="Arial"/>
              </a:rPr>
              <a:t>DaoPM 13</a:t>
            </a:r>
            <a:endParaRPr sz="2000" b="1" i="0" u="none" strike="noStrike" cap="none">
              <a:solidFill>
                <a:srgbClr val="4D87E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i="0" u="none" strike="noStrike" cap="none">
                <a:solidFill>
                  <a:srgbClr val="4D87E4"/>
                </a:solidFill>
                <a:latin typeface="Arial"/>
                <a:ea typeface="Arial"/>
                <a:cs typeface="Arial"/>
                <a:sym typeface="Arial"/>
              </a:rPr>
              <a:t>Team # 2</a:t>
            </a:r>
            <a:endParaRPr sz="2000" b="1" i="0" u="none" strike="noStrike" cap="none">
              <a:solidFill>
                <a:srgbClr val="4D87E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0"/>
          <p:cNvSpPr txBox="1">
            <a:spLocks noGrp="1"/>
          </p:cNvSpPr>
          <p:nvPr>
            <p:ph type="title"/>
          </p:nvPr>
        </p:nvSpPr>
        <p:spPr>
          <a:xfrm>
            <a:off x="608700" y="2700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Описание функционала продукта</a:t>
            </a:r>
            <a:endParaRPr sz="3000"/>
          </a:p>
        </p:txBody>
      </p:sp>
      <p:sp>
        <p:nvSpPr>
          <p:cNvPr id="196" name="Google Shape;196;p10"/>
          <p:cNvSpPr txBox="1">
            <a:spLocks noGrp="1"/>
          </p:cNvSpPr>
          <p:nvPr>
            <p:ph type="body" idx="2"/>
          </p:nvPr>
        </p:nvSpPr>
        <p:spPr>
          <a:xfrm>
            <a:off x="4719950" y="0"/>
            <a:ext cx="442405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Личный кабинет (Авторизация)</a:t>
            </a:r>
            <a:endParaRPr sz="12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2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endParaRPr sz="2400" b="1"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" sz="12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Каталог пород собак</a:t>
            </a:r>
            <a:endParaRPr sz="12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На главной странице кнопка  «Каталог»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При клике на кнопку «Каталог» пользователь перенаправлен на страницу каталога с двумя  крупными иконками «Собаки» и «Кошки»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При клике на кнопку «Собаки» открывается страница каталога собак  в виде иконок с фото и названием породы под фото.</a:t>
            </a:r>
            <a:endParaRPr sz="2400" b="1">
              <a:solidFill>
                <a:schemeClr val="dk1"/>
              </a:solidFill>
            </a:endParaRPr>
          </a:p>
        </p:txBody>
      </p:sp>
      <p:sp>
        <p:nvSpPr>
          <p:cNvPr id="197" name="Google Shape;197;p10"/>
          <p:cNvSpPr txBox="1"/>
          <p:nvPr/>
        </p:nvSpPr>
        <p:spPr>
          <a:xfrm>
            <a:off x="4676450" y="411875"/>
            <a:ext cx="4467550" cy="22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286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При клике на кнопку  «</a:t>
            </a:r>
            <a:r>
              <a:rPr lang="en" sz="12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Авторизация</a:t>
            </a: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» 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на главной странице пользователь перенаправлен на страницу авторизации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Поля для заполнения на странице авторизации: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2. 1. email или номер телефона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2.2. пароль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При заполнении полей валидными имейлом и паролем активизируется кнопка </a:t>
            </a:r>
            <a:r>
              <a:rPr lang="en" sz="12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«Войти»</a:t>
            </a: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286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При клике на кнопку «</a:t>
            </a:r>
            <a:r>
              <a:rPr lang="en" sz="12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Войти»</a:t>
            </a: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пользователь перенаправлен в личный кабинет.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0"/>
          <p:cNvSpPr txBox="1"/>
          <p:nvPr/>
        </p:nvSpPr>
        <p:spPr>
          <a:xfrm>
            <a:off x="513275" y="4129675"/>
            <a:ext cx="2061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User Map Connect.pet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ТЗ Connect.pet</a:t>
            </a:r>
            <a:endParaRPr/>
          </a:p>
        </p:txBody>
      </p:sp>
      <p:sp>
        <p:nvSpPr>
          <p:cNvPr id="199" name="Google Shape;199;p10"/>
          <p:cNvSpPr txBox="1"/>
          <p:nvPr/>
        </p:nvSpPr>
        <p:spPr>
          <a:xfrm>
            <a:off x="414075" y="2312275"/>
            <a:ext cx="2542200" cy="18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latin typeface="Calibri"/>
                <a:ea typeface="Calibri"/>
                <a:cs typeface="Calibri"/>
                <a:sym typeface="Calibri"/>
              </a:rPr>
              <a:t>User story</a:t>
            </a:r>
            <a:endParaRPr sz="2200" u="sng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lang="en" sz="2200" b="1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 b="1">
                <a:latin typeface="Calibri"/>
                <a:ea typeface="Calibri"/>
                <a:cs typeface="Calibri"/>
                <a:sym typeface="Calibri"/>
              </a:rPr>
              <a:t>Регистрация;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>
                <a:latin typeface="Calibri"/>
                <a:ea typeface="Calibri"/>
                <a:cs typeface="Calibri"/>
                <a:sym typeface="Calibri"/>
              </a:rPr>
              <a:t>- Авторизация;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>
                <a:latin typeface="Calibri"/>
                <a:ea typeface="Calibri"/>
                <a:cs typeface="Calibri"/>
                <a:sym typeface="Calibri"/>
              </a:rPr>
              <a:t>- Смена/Восстановление пароля;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b="1">
                <a:latin typeface="Calibri"/>
                <a:ea typeface="Calibri"/>
                <a:cs typeface="Calibri"/>
                <a:sym typeface="Calibri"/>
              </a:rPr>
              <a:t>- Добавление питомца;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200" b="1">
                <a:latin typeface="Calibri"/>
                <a:ea typeface="Calibri"/>
                <a:cs typeface="Calibri"/>
                <a:sym typeface="Calibri"/>
              </a:rPr>
              <a:t>- Поиск пары.</a:t>
            </a:r>
            <a:endParaRPr sz="12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1"/>
          <p:cNvSpPr txBox="1">
            <a:spLocks noGrp="1"/>
          </p:cNvSpPr>
          <p:nvPr>
            <p:ph type="title"/>
          </p:nvPr>
        </p:nvSpPr>
        <p:spPr>
          <a:xfrm>
            <a:off x="662879" y="192090"/>
            <a:ext cx="3300900" cy="17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Прототипы платформы</a:t>
            </a:r>
            <a:endParaRPr/>
          </a:p>
        </p:txBody>
      </p:sp>
      <p:sp>
        <p:nvSpPr>
          <p:cNvPr id="205" name="Google Shape;205;p11"/>
          <p:cNvSpPr txBox="1"/>
          <p:nvPr/>
        </p:nvSpPr>
        <p:spPr>
          <a:xfrm>
            <a:off x="5207600" y="2891725"/>
            <a:ext cx="33009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5207600" y="3521563"/>
            <a:ext cx="33009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7" name="Google Shape;207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1999" y="0"/>
            <a:ext cx="3909122" cy="2739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774825" y="1977390"/>
            <a:ext cx="3300900" cy="308828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1"/>
          <p:cNvSpPr txBox="1"/>
          <p:nvPr/>
        </p:nvSpPr>
        <p:spPr>
          <a:xfrm>
            <a:off x="662879" y="2011114"/>
            <a:ext cx="3000000" cy="560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sng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Mock-ups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662875" y="3969375"/>
            <a:ext cx="144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Mock-ups PDF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2"/>
          <p:cNvSpPr txBox="1">
            <a:spLocks noGrp="1"/>
          </p:cNvSpPr>
          <p:nvPr>
            <p:ph type="title"/>
          </p:nvPr>
        </p:nvSpPr>
        <p:spPr>
          <a:xfrm>
            <a:off x="467825" y="6120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Оценка проекта</a:t>
            </a:r>
            <a:endParaRPr sz="3000"/>
          </a:p>
        </p:txBody>
      </p:sp>
      <p:sp>
        <p:nvSpPr>
          <p:cNvPr id="216" name="Google Shape;216;p12"/>
          <p:cNvSpPr txBox="1"/>
          <p:nvPr/>
        </p:nvSpPr>
        <p:spPr>
          <a:xfrm>
            <a:off x="6983250" y="1785850"/>
            <a:ext cx="1493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PERT Estimation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7" name="Google Shape;217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875" y="1557250"/>
            <a:ext cx="5972175" cy="18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2"/>
          <p:cNvSpPr txBox="1"/>
          <p:nvPr/>
        </p:nvSpPr>
        <p:spPr>
          <a:xfrm>
            <a:off x="440825" y="3581675"/>
            <a:ext cx="39129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Прогноз проекта в часах рассчитан по формуле PERT+ 1 стандартное отклонение.</a:t>
            </a:r>
            <a:endParaRPr sz="11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PERT = (О+П+4Р)/6</a:t>
            </a:r>
            <a:endParaRPr sz="11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Cт.откл. = (П-О)/6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c8d6030904_0_17"/>
          <p:cNvSpPr txBox="1">
            <a:spLocks noGrp="1"/>
          </p:cNvSpPr>
          <p:nvPr>
            <p:ph type="body" idx="1"/>
          </p:nvPr>
        </p:nvSpPr>
        <p:spPr>
          <a:xfrm>
            <a:off x="563475" y="1386150"/>
            <a:ext cx="7688700" cy="11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Проектирование.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Дизайн.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Разработка.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Тестирование.</a:t>
            </a:r>
            <a:endParaRPr sz="1500"/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Релиз.</a:t>
            </a: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endParaRPr/>
          </a:p>
        </p:txBody>
      </p:sp>
      <p:sp>
        <p:nvSpPr>
          <p:cNvPr id="224" name="Google Shape;224;gc8d6030904_0_17"/>
          <p:cNvSpPr txBox="1">
            <a:spLocks noGrp="1"/>
          </p:cNvSpPr>
          <p:nvPr>
            <p:ph type="title"/>
          </p:nvPr>
        </p:nvSpPr>
        <p:spPr>
          <a:xfrm>
            <a:off x="467825" y="6120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Активности проекта</a:t>
            </a:r>
            <a:endParaRPr sz="3000"/>
          </a:p>
        </p:txBody>
      </p:sp>
      <p:sp>
        <p:nvSpPr>
          <p:cNvPr id="225" name="Google Shape;225;gc8d6030904_0_17"/>
          <p:cNvSpPr txBox="1">
            <a:spLocks noGrp="1"/>
          </p:cNvSpPr>
          <p:nvPr>
            <p:ph type="title"/>
          </p:nvPr>
        </p:nvSpPr>
        <p:spPr>
          <a:xfrm>
            <a:off x="563475" y="28106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Проектная команда</a:t>
            </a:r>
            <a:endParaRPr sz="3000"/>
          </a:p>
        </p:txBody>
      </p:sp>
      <p:sp>
        <p:nvSpPr>
          <p:cNvPr id="226" name="Google Shape;226;gc8d6030904_0_17"/>
          <p:cNvSpPr txBox="1">
            <a:spLocks noGrp="1"/>
          </p:cNvSpPr>
          <p:nvPr>
            <p:ph type="title"/>
          </p:nvPr>
        </p:nvSpPr>
        <p:spPr>
          <a:xfrm>
            <a:off x="563475" y="34774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b="0"/>
              <a:t>PM</a:t>
            </a:r>
            <a:endParaRPr sz="1500" b="0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b="0"/>
              <a:t>UX/UI</a:t>
            </a:r>
            <a:endParaRPr sz="1500" b="0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b="0"/>
              <a:t>FrontEnd</a:t>
            </a:r>
            <a:endParaRPr sz="1500" b="0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b="0"/>
              <a:t>BackEnd</a:t>
            </a:r>
            <a:endParaRPr sz="1500" b="0"/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 b="0"/>
              <a:t>QA</a:t>
            </a:r>
            <a:endParaRPr sz="1500" b="0"/>
          </a:p>
        </p:txBody>
      </p:sp>
      <p:sp>
        <p:nvSpPr>
          <p:cNvPr id="227" name="Google Shape;227;gc8d6030904_0_17"/>
          <p:cNvSpPr txBox="1"/>
          <p:nvPr/>
        </p:nvSpPr>
        <p:spPr>
          <a:xfrm>
            <a:off x="6951750" y="1386150"/>
            <a:ext cx="14937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Gantt chart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Trello Connect.pet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gc8d6030904_0_17"/>
          <p:cNvSpPr txBox="1">
            <a:spLocks noGrp="1"/>
          </p:cNvSpPr>
          <p:nvPr>
            <p:ph type="title"/>
          </p:nvPr>
        </p:nvSpPr>
        <p:spPr>
          <a:xfrm>
            <a:off x="6978350" y="2756975"/>
            <a:ext cx="22263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WBS</a:t>
            </a:r>
            <a:endParaRPr sz="1800" b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>
            <a:spLocks noGrp="1"/>
          </p:cNvSpPr>
          <p:nvPr>
            <p:ph type="title"/>
          </p:nvPr>
        </p:nvSpPr>
        <p:spPr>
          <a:xfrm>
            <a:off x="364200" y="122100"/>
            <a:ext cx="70212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План разработки продукта</a:t>
            </a:r>
            <a:endParaRPr b="0"/>
          </a:p>
        </p:txBody>
      </p:sp>
      <p:sp>
        <p:nvSpPr>
          <p:cNvPr id="234" name="Google Shape;234;p13"/>
          <p:cNvSpPr txBox="1">
            <a:spLocks noGrp="1"/>
          </p:cNvSpPr>
          <p:nvPr>
            <p:ph type="title"/>
          </p:nvPr>
        </p:nvSpPr>
        <p:spPr>
          <a:xfrm>
            <a:off x="364200" y="823075"/>
            <a:ext cx="33273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План разработки продукта включает в себя 5 этапов:</a:t>
            </a: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-"/>
            </a:pPr>
            <a:r>
              <a:rPr lang="en" sz="1600" b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Проектирование 24 дня</a:t>
            </a:r>
            <a:endParaRPr sz="1600" b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-"/>
            </a:pPr>
            <a:r>
              <a:rPr lang="en" sz="1600" b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Дизайн 27 дней</a:t>
            </a:r>
            <a:endParaRPr sz="1600" b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-"/>
            </a:pPr>
            <a:r>
              <a:rPr lang="en" sz="1600" b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Разработка 70 дней</a:t>
            </a:r>
            <a:endParaRPr sz="1600" b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-"/>
            </a:pPr>
            <a:r>
              <a:rPr lang="en" sz="1600" b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Тестирование 62 дня</a:t>
            </a:r>
            <a:endParaRPr sz="1600" b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-"/>
            </a:pPr>
            <a:r>
              <a:rPr lang="en" sz="1600" b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Релиз 13 дней</a:t>
            </a:r>
            <a:endParaRPr sz="1600" b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13"/>
          <p:cNvSpPr txBox="1"/>
          <p:nvPr/>
        </p:nvSpPr>
        <p:spPr>
          <a:xfrm>
            <a:off x="5605100" y="13979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3"/>
          <p:cNvSpPr txBox="1"/>
          <p:nvPr/>
        </p:nvSpPr>
        <p:spPr>
          <a:xfrm>
            <a:off x="4021250" y="823075"/>
            <a:ext cx="46686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 8 майлстоунов</a:t>
            </a:r>
            <a:r>
              <a:rPr lang="en"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6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lang="en"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Инициация 2021-02-18</a:t>
            </a:r>
            <a:endParaRPr sz="16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lang="en"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Утверждение дизайна 2021-03-30</a:t>
            </a:r>
            <a:endParaRPr sz="16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lang="en"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Демонстрация заказчику 2021-06-22</a:t>
            </a:r>
            <a:endParaRPr sz="16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lang="en"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Демонстрация и утверждение 2021-07-06</a:t>
            </a:r>
            <a:endParaRPr sz="16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lang="en"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Совместимость интеграции 2021-06-03</a:t>
            </a:r>
            <a:endParaRPr sz="16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lang="en"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Завершение тестирования 2021-07-20</a:t>
            </a:r>
            <a:endParaRPr sz="16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lang="en"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Финальное ревью с клиентом 2021-07-20</a:t>
            </a:r>
            <a:endParaRPr sz="16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lang="en" sz="16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Передача продукта клиенту 2021-07-27</a:t>
            </a:r>
            <a:endParaRPr sz="16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7" name="Google Shape;237;p13"/>
          <p:cNvSpPr txBox="1"/>
          <p:nvPr/>
        </p:nvSpPr>
        <p:spPr>
          <a:xfrm>
            <a:off x="513125" y="3251150"/>
            <a:ext cx="2637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8" name="Google Shape;238;p1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" y="3786500"/>
            <a:ext cx="9143999" cy="135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6666"/>
        </a:solidFill>
        <a:effectLst/>
      </p:bgPr>
    </p:bg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c900d72efa_0_0"/>
          <p:cNvSpPr txBox="1">
            <a:spLocks noGrp="1"/>
          </p:cNvSpPr>
          <p:nvPr>
            <p:ph type="title" idx="4294967295"/>
          </p:nvPr>
        </p:nvSpPr>
        <p:spPr>
          <a:xfrm>
            <a:off x="364200" y="114850"/>
            <a:ext cx="3852600" cy="6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Кейс</a:t>
            </a:r>
            <a:r>
              <a:rPr lang="en">
                <a:solidFill>
                  <a:srgbClr val="FFFFFF"/>
                </a:solidFill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Connect.Pet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244" name="Google Shape;244;gc900d72efa_0_0"/>
          <p:cNvSpPr txBox="1">
            <a:spLocks noGrp="1"/>
          </p:cNvSpPr>
          <p:nvPr>
            <p:ph type="title" idx="4294967295"/>
          </p:nvPr>
        </p:nvSpPr>
        <p:spPr>
          <a:xfrm>
            <a:off x="156825" y="1719725"/>
            <a:ext cx="8835300" cy="33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Решение</a:t>
            </a:r>
            <a:endParaRPr sz="1200" b="0" u="sng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1. Предлагаем заказчику встретиться.</a:t>
            </a:r>
            <a:endParaRPr sz="1200"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2. На встрече выясняем  причины необходимости переноса релиза на месяц раньше.</a:t>
            </a:r>
            <a:endParaRPr sz="1200"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3. Демонстрируем клиенту backlog  с датами и сроками исполнения и объясняем, какие задачи осталось завершить на нынешнем этапе. При новых условиях заказчика, релиз необходимо провести 28. 06. 2021. Согласно утвержденному плану проекта на 28. 06. 2021 остается еще 12 дней разработки.</a:t>
            </a:r>
            <a:endParaRPr sz="1200"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4. Объясняем нецелесообразность привлечения в команду дополнительных специалистов, т.к. понадобится время для их «ввода» в проект.</a:t>
            </a:r>
            <a:endParaRPr sz="1200"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5. Заверяем клиента в готовности команды работать сверхурочно при необходимости, </a:t>
            </a:r>
            <a:r>
              <a:rPr lang="en" sz="1200" b="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однако</a:t>
            </a:r>
            <a:r>
              <a:rPr lang="en" sz="1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наглядно демонстрируем, что ежедневное увеличение рабочего время разработчиков и тестировщиков не изменит ситуацию кардинально.</a:t>
            </a:r>
            <a:endParaRPr sz="1200"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6. Выясняем, что для заказчика является первоначально важным в продукте, что он хочет видеть в первую очередь, и предлагаем сделать релиз продукта с самым необходимым для него функционалом, а все остальное доделать позже, после релиза.</a:t>
            </a:r>
            <a:endParaRPr sz="1200" b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7. Все изменения документируем,  вносим в контракт. Оповещаем об изменениях все заинтересованные стороны</a:t>
            </a:r>
            <a:endParaRPr sz="1600" b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gc900d72efa_0_0"/>
          <p:cNvSpPr txBox="1"/>
          <p:nvPr/>
        </p:nvSpPr>
        <p:spPr>
          <a:xfrm>
            <a:off x="5605100" y="13979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gc900d72efa_0_0"/>
          <p:cNvSpPr txBox="1"/>
          <p:nvPr/>
        </p:nvSpPr>
        <p:spPr>
          <a:xfrm>
            <a:off x="455500" y="712750"/>
            <a:ext cx="8326500" cy="7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</a:rPr>
              <a:t>Проект идёт по расписанию, все хорошо, дата релиза через два месяца. Вы получаете звонок от клиента, в силу непредвиденных обстоятельств дату релиза нужно передвинуть и показать продукт через месяц. Отказаться нет возможности, все дополнительные траты клиент готов покрыть.</a:t>
            </a:r>
            <a:endParaRPr sz="12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gc900d72efa_0_0"/>
          <p:cNvSpPr txBox="1"/>
          <p:nvPr/>
        </p:nvSpPr>
        <p:spPr>
          <a:xfrm>
            <a:off x="513125" y="3251150"/>
            <a:ext cx="2637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4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 txBox="1">
            <a:spLocks noGrp="1"/>
          </p:cNvSpPr>
          <p:nvPr>
            <p:ph type="title"/>
          </p:nvPr>
        </p:nvSpPr>
        <p:spPr>
          <a:xfrm>
            <a:off x="3686936" y="500925"/>
            <a:ext cx="5369657" cy="15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SzPts val="3000"/>
              <a:buNone/>
            </a:pPr>
            <a:r>
              <a:rPr lang="en"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Общая информация о ресурсе</a:t>
            </a:r>
            <a:endParaRPr sz="4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"/>
          <p:cNvSpPr txBox="1">
            <a:spLocks noGrp="1"/>
          </p:cNvSpPr>
          <p:nvPr>
            <p:ph type="body" idx="1"/>
          </p:nvPr>
        </p:nvSpPr>
        <p:spPr>
          <a:xfrm>
            <a:off x="3863083" y="1254375"/>
            <a:ext cx="4619635" cy="352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r" rtl="0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ts val="1405"/>
              <a:buNone/>
            </a:pPr>
            <a:r>
              <a:rPr lang="e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Цель проекта создать онлайн платформу, для владельцев породистых животных (а также клубов и заводчиков) предназначенную для помощи в поиске и подборе  пары для их питомца. </a:t>
            </a:r>
            <a:endParaRPr dirty="0"/>
          </a:p>
          <a:p>
            <a:pPr marL="0" lvl="0" indent="0" algn="r" rtl="0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ts val="1405"/>
              <a:buNone/>
            </a:pPr>
            <a:r>
              <a:rPr lang="en" sz="14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При каждом удачном подборе владелец сайта будет взимать фиксированную для каждой породы оплату* с владельца животного женского пола и, соответственно, оплачивать услуги владельцу животного мужского пола.</a:t>
            </a:r>
            <a:endParaRPr sz="14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r" rtl="0">
              <a:lnSpc>
                <a:spcPct val="107916"/>
              </a:lnSpc>
              <a:spcBef>
                <a:spcPts val="1200"/>
              </a:spcBef>
              <a:spcAft>
                <a:spcPts val="800"/>
              </a:spcAft>
              <a:buSzPts val="1405"/>
              <a:buNone/>
            </a:pPr>
            <a:r>
              <a:rPr lang="en" sz="1400" i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*оплата рассчитывается исходя из среднерыночной стоимости животных данной породы и среднем для данной породы количестве особей в одном помете. В среде любителей собак, при вязке, стандартная </a:t>
            </a:r>
            <a:r>
              <a:rPr lang="en" sz="1400" i="1" dirty="0" smtClean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практика – владелец </a:t>
            </a:r>
            <a:r>
              <a:rPr lang="en" sz="1400" i="1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животного мужского пола имеет право на каждого четвертого щенка в помете. </a:t>
            </a:r>
            <a:endParaRPr sz="1600" dirty="0"/>
          </a:p>
        </p:txBody>
      </p:sp>
      <p:pic>
        <p:nvPicPr>
          <p:cNvPr id="145" name="Google Shape;145;p2"/>
          <p:cNvPicPr preferRelativeResize="0"/>
          <p:nvPr/>
        </p:nvPicPr>
        <p:blipFill rotWithShape="1">
          <a:blip r:embed="rId3">
            <a:alphaModFix/>
          </a:blip>
          <a:srcRect l="-69" r="60010"/>
          <a:stretch/>
        </p:blipFill>
        <p:spPr>
          <a:xfrm>
            <a:off x="0" y="484890"/>
            <a:ext cx="3536576" cy="4658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"/>
          <p:cNvSpPr txBox="1">
            <a:spLocks noGrp="1"/>
          </p:cNvSpPr>
          <p:nvPr>
            <p:ph type="title"/>
          </p:nvPr>
        </p:nvSpPr>
        <p:spPr>
          <a:xfrm>
            <a:off x="742030" y="500925"/>
            <a:ext cx="5369657" cy="15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SzPts val="3000"/>
              <a:buNone/>
            </a:pPr>
            <a:r>
              <a:rPr lang="en"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Общая информация о ресурсе</a:t>
            </a:r>
            <a:endParaRPr sz="4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"/>
          <p:cNvSpPr txBox="1">
            <a:spLocks noGrp="1"/>
          </p:cNvSpPr>
          <p:nvPr>
            <p:ph type="body" idx="1"/>
          </p:nvPr>
        </p:nvSpPr>
        <p:spPr>
          <a:xfrm>
            <a:off x="742030" y="1193864"/>
            <a:ext cx="4486500" cy="3526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ct val="109243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Платформа разрабатывается на базе Кинологического Союза Украины и будет выступать посредником между владельцами животных, а также гарантом соблюдения договоренностей всеми сторонами. </a:t>
            </a:r>
            <a:endParaRPr/>
          </a:p>
          <a:p>
            <a:pPr marL="0" lvl="0" indent="0" algn="l" rtl="0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ct val="109243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Платформа характеризуется наличием обширной базы данных питомцев (первоначально на базе КСУ и клубов партнеров).</a:t>
            </a:r>
            <a:endParaRPr/>
          </a:p>
          <a:p>
            <a:pPr marL="0" lvl="0" indent="0" algn="l" rtl="0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ct val="109243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Платформа будет взимать фиксированную для каждой породы оплату с владельца животного женского пола, при каждом удачном подборе пары.</a:t>
            </a:r>
            <a:endParaRPr/>
          </a:p>
          <a:p>
            <a:pPr marL="0" lvl="0" indent="0" algn="l" rtl="0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ct val="109243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Помимо материально-финансовых целей, целью проекта является способствование улучшению качественных показателей генофонда и популяризация выставочных пород животных в Украине.</a:t>
            </a:r>
            <a:endParaRPr/>
          </a:p>
          <a:p>
            <a:pPr marL="0" lvl="0" indent="0" algn="l" rtl="0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ct val="109243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Территориально сайт рассчитан на Украину и ближнее зарубежье (Молдова, Россия) и предусматривает версии на украинском, русском и английском языках.</a:t>
            </a:r>
            <a:endParaRPr/>
          </a:p>
        </p:txBody>
      </p:sp>
      <p:pic>
        <p:nvPicPr>
          <p:cNvPr id="152" name="Google Shape;152;p3"/>
          <p:cNvPicPr preferRelativeResize="0"/>
          <p:nvPr/>
        </p:nvPicPr>
        <p:blipFill rotWithShape="1">
          <a:blip r:embed="rId3">
            <a:alphaModFix/>
          </a:blip>
          <a:srcRect l="59942"/>
          <a:stretch/>
        </p:blipFill>
        <p:spPr>
          <a:xfrm>
            <a:off x="5607424" y="484891"/>
            <a:ext cx="3536576" cy="4658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58" name="Google Shape;158;p4"/>
          <p:cNvSpPr txBox="1">
            <a:spLocks noGrp="1"/>
          </p:cNvSpPr>
          <p:nvPr>
            <p:ph type="subTitle" idx="4294967295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" sz="1600" b="0" i="0" u="sng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Проблема</a:t>
            </a:r>
            <a:endParaRPr sz="1600" b="0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" sz="1600" b="0" i="0" u="sng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Решение</a:t>
            </a:r>
            <a:endParaRPr sz="1600" b="0" i="0" u="sng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" sz="1600" b="0" i="0" u="sng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Уникальная ценность</a:t>
            </a:r>
            <a:endParaRPr sz="1600" b="0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" sz="1600" b="0" i="0" u="sng" strike="noStrike" cap="none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Прототипы</a:t>
            </a:r>
            <a:endParaRPr sz="1600" b="0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lang="en" sz="1600" b="0" i="0" u="sng" strike="noStrike" cap="none" dirty="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План разработки продукта</a:t>
            </a:r>
            <a:endParaRPr sz="1600" b="0" i="0" u="none" strike="noStrike" cap="none" dirty="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endParaRPr sz="1800" b="0" i="0" u="none" strike="noStrike" cap="none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Проблема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endParaRPr/>
          </a:p>
        </p:txBody>
      </p:sp>
      <p:sp>
        <p:nvSpPr>
          <p:cNvPr id="164" name="Google Shape;164;p5"/>
          <p:cNvSpPr txBox="1"/>
          <p:nvPr/>
        </p:nvSpPr>
        <p:spPr>
          <a:xfrm>
            <a:off x="729450" y="2261025"/>
            <a:ext cx="7903500" cy="217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None/>
            </a:pPr>
            <a:r>
              <a:rPr lang="en" sz="18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отсутствие единого специализированного инструмента с обширной базой для поиска и подбора пар для домашних питомцев  на территории Украины,</a:t>
            </a:r>
            <a:endParaRPr sz="18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None/>
            </a:pPr>
            <a:r>
              <a:rPr lang="en" sz="18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отсутствие безопасных и достоверных каналов поиска пар,</a:t>
            </a:r>
            <a:endParaRPr sz="18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None/>
            </a:pPr>
            <a:r>
              <a:rPr lang="en" sz="18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отсутствие гарантий выполнения условий сделок.</a:t>
            </a:r>
            <a:endParaRPr sz="185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Решение</a:t>
            </a:r>
            <a:endParaRPr sz="3000"/>
          </a:p>
        </p:txBody>
      </p:sp>
      <p:sp>
        <p:nvSpPr>
          <p:cNvPr id="170" name="Google Shape;170;p6"/>
          <p:cNvSpPr txBox="1">
            <a:spLocks noGrp="1"/>
          </p:cNvSpPr>
          <p:nvPr>
            <p:ph type="body" idx="2"/>
          </p:nvPr>
        </p:nvSpPr>
        <p:spPr>
          <a:xfrm>
            <a:off x="5200675" y="1059000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6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 платформа с обширной базой породистых домашних питомцев со всей страны с фотографиями,  характеристиками и документами животного,</a:t>
            </a:r>
            <a:endParaRPr sz="16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6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 заключение онлайн договоров,</a:t>
            </a:r>
            <a:endParaRPr sz="16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6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 поддержка всеукраинских и международных организаций и ветеринарных клиник.</a:t>
            </a:r>
            <a:endParaRPr sz="16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600" b="1">
              <a:solidFill>
                <a:schemeClr val="dk1"/>
              </a:solidFill>
            </a:endParaRPr>
          </a:p>
        </p:txBody>
      </p:sp>
      <p:sp>
        <p:nvSpPr>
          <p:cNvPr id="171" name="Google Shape;171;p6"/>
          <p:cNvSpPr txBox="1"/>
          <p:nvPr/>
        </p:nvSpPr>
        <p:spPr>
          <a:xfrm>
            <a:off x="5200675" y="4274049"/>
            <a:ext cx="263850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Lean </a:t>
            </a:r>
            <a:r>
              <a:rPr lang="en" sz="1400" b="0" i="0" u="sng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Canvas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Уникальная ценность предложения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7" name="Google Shape;177;p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7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 отсутствие аналогов на рынке,</a:t>
            </a:r>
            <a:endParaRPr sz="17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7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 поддержка всеукраинских и международных организаций кинологов и ветеринаров,</a:t>
            </a:r>
            <a:endParaRPr sz="17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7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-гарантии выполнения договоренностей всеми сторонами</a:t>
            </a:r>
            <a:endParaRPr sz="17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6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SzPts val="1300"/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"/>
          <p:cNvSpPr txBox="1">
            <a:spLocks noGrp="1"/>
          </p:cNvSpPr>
          <p:nvPr>
            <p:ph type="body" idx="2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1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Инструменты:</a:t>
            </a:r>
            <a:endParaRPr sz="11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Стек технологий для разработки: 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React + Node.js</a:t>
            </a:r>
            <a:endParaRPr sz="11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Email: 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корпоративная почта</a:t>
            </a:r>
            <a:endParaRPr sz="11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Адаптивность: 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Сайт адаптирован под десктопные браузеры и браузеры на мобильных устройствах (планшеты и смартфоны)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Поддержка браузеров:</a:t>
            </a:r>
            <a:endParaRPr sz="11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Google Chrome 39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MS Edge 88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Firefox 35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Opera 26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Safari 5.1.7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Структура сайта:</a:t>
            </a:r>
            <a:endParaRPr sz="11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23850" lvl="0" indent="-29845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Главная страница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23850" lvl="0" indent="-2984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Каталог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23850" lvl="0" indent="-2984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Блог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23850" lvl="0" indent="-2984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Правила и условия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23850" lvl="0" indent="-2984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Контакты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23850" lvl="0" indent="-2984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Поп-ап кнопка онлайн помощи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23850" lvl="0" indent="-2984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Личный кабинет 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23850" lvl="0" indent="-29845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Админ панель 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300"/>
              <a:buNone/>
            </a:pPr>
            <a:endParaRPr sz="700" b="1">
              <a:solidFill>
                <a:schemeClr val="lt1"/>
              </a:solidFill>
            </a:endParaRPr>
          </a:p>
        </p:txBody>
      </p:sp>
      <p:sp>
        <p:nvSpPr>
          <p:cNvPr id="183" name="Google Shape;183;p8"/>
          <p:cNvSpPr txBox="1">
            <a:spLocks noGrp="1"/>
          </p:cNvSpPr>
          <p:nvPr>
            <p:ph type="title"/>
          </p:nvPr>
        </p:nvSpPr>
        <p:spPr>
          <a:xfrm>
            <a:off x="668000" y="146125"/>
            <a:ext cx="33009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SzPts val="3000"/>
              <a:buNone/>
            </a:pPr>
            <a:r>
              <a:rPr lang="en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Общая информация о ресурсе</a:t>
            </a:r>
            <a:endParaRPr sz="5400" b="0"/>
          </a:p>
        </p:txBody>
      </p:sp>
      <p:sp>
        <p:nvSpPr>
          <p:cNvPr id="184" name="Google Shape;184;p8"/>
          <p:cNvSpPr txBox="1">
            <a:spLocks noGrp="1"/>
          </p:cNvSpPr>
          <p:nvPr>
            <p:ph type="subTitle" idx="1"/>
          </p:nvPr>
        </p:nvSpPr>
        <p:spPr>
          <a:xfrm>
            <a:off x="668000" y="2260638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1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География покрытия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Одесса, Украина, рынок ближнего зарубежья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1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Нагрузка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до 1000 посещений в день, +10 регистраций в день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lang="en" sz="11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Интеграции: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платежная система Liquid Pay; электронная почта,  СМС (регистрация);карты.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1000"/>
              </a:spcAft>
              <a:buSzPts val="1600"/>
              <a:buNone/>
            </a:pPr>
            <a:r>
              <a:rPr lang="en" sz="1300" u="sng">
                <a:solidFill>
                  <a:schemeClr val="hlink"/>
                </a:solidFill>
                <a:hlinkClick r:id="rId3"/>
              </a:rPr>
              <a:t>Project Outline</a:t>
            </a:r>
            <a:endParaRPr sz="1300"/>
          </a:p>
        </p:txBody>
      </p:sp>
      <p:sp>
        <p:nvSpPr>
          <p:cNvPr id="185" name="Google Shape;185;p8">
            <a:hlinkClick r:id="rId4"/>
          </p:cNvPr>
          <p:cNvSpPr txBox="1"/>
          <p:nvPr/>
        </p:nvSpPr>
        <p:spPr>
          <a:xfrm>
            <a:off x="261975" y="10580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1850950" y="-105225"/>
            <a:ext cx="10271101" cy="499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977</Words>
  <Application>Microsoft Office PowerPoint</Application>
  <PresentationFormat>Экран (16:9)</PresentationFormat>
  <Paragraphs>138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Arial</vt:lpstr>
      <vt:lpstr>Roboto</vt:lpstr>
      <vt:lpstr>Calibri</vt:lpstr>
      <vt:lpstr>Raleway</vt:lpstr>
      <vt:lpstr>Lato</vt:lpstr>
      <vt:lpstr>Streamline</vt:lpstr>
      <vt:lpstr>Connect.Pet</vt:lpstr>
      <vt:lpstr>Общая информация о ресурсе</vt:lpstr>
      <vt:lpstr>Общая информация о ресурсе</vt:lpstr>
      <vt:lpstr>Outline</vt:lpstr>
      <vt:lpstr>Проблема </vt:lpstr>
      <vt:lpstr>Решение</vt:lpstr>
      <vt:lpstr>Уникальная ценность предложения</vt:lpstr>
      <vt:lpstr>Общая информация о ресурсе</vt:lpstr>
      <vt:lpstr>Презентация PowerPoint</vt:lpstr>
      <vt:lpstr>Описание функционала продукта</vt:lpstr>
      <vt:lpstr>Прототипы платформы</vt:lpstr>
      <vt:lpstr>Оценка проекта</vt:lpstr>
      <vt:lpstr>Активности проекта</vt:lpstr>
      <vt:lpstr>План разработки продукта</vt:lpstr>
      <vt:lpstr>Кейс Connect.Pet 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Connect.Pet</dc:title>
  <cp:lastModifiedBy>Olyalya</cp:lastModifiedBy>
  <cp:revision>2</cp:revision>
  <dcterms:modified xsi:type="dcterms:W3CDTF">2021-03-19T13:58:33Z</dcterms:modified>
</cp:coreProperties>
</file>